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5" r:id="rId2"/>
    <p:sldId id="287" r:id="rId3"/>
    <p:sldId id="299" r:id="rId4"/>
    <p:sldId id="300" r:id="rId5"/>
    <p:sldId id="301" r:id="rId6"/>
    <p:sldId id="302" r:id="rId7"/>
    <p:sldId id="303" r:id="rId8"/>
    <p:sldId id="304" r:id="rId9"/>
    <p:sldId id="305" r:id="rId10"/>
    <p:sldId id="306" r:id="rId11"/>
    <p:sldId id="307" r:id="rId12"/>
    <p:sldId id="308" r:id="rId13"/>
    <p:sldId id="309" r:id="rId14"/>
    <p:sldId id="286" r:id="rId15"/>
  </p:sldIdLst>
  <p:sldSz cx="12192000" cy="6858000"/>
  <p:notesSz cx="6858000" cy="91440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8100"/>
    <a:srgbClr val="495E78"/>
    <a:srgbClr val="B39019"/>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02" autoAdjust="0"/>
    <p:restoredTop sz="94660"/>
  </p:normalViewPr>
  <p:slideViewPr>
    <p:cSldViewPr snapToGrid="0">
      <p:cViewPr varScale="1">
        <p:scale>
          <a:sx n="108" d="100"/>
          <a:sy n="108" d="100"/>
        </p:scale>
        <p:origin x="11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D920E3-29D4-4410-A9EF-9434AB90618F}" type="doc">
      <dgm:prSet loTypeId="urn:microsoft.com/office/officeart/2005/8/layout/equation1" loCatId="relationship" qsTypeId="urn:microsoft.com/office/officeart/2005/8/quickstyle/simple1" qsCatId="simple" csTypeId="urn:microsoft.com/office/officeart/2005/8/colors/accent0_2" csCatId="mainScheme" phldr="1"/>
      <dgm:spPr/>
    </dgm:pt>
    <dgm:pt modelId="{C958023A-AC58-436C-9E48-50154D3B387E}">
      <dgm:prSet phldrT="[Text]" custT="1"/>
      <dgm:spPr/>
      <dgm:t>
        <a:bodyPr/>
        <a:lstStyle/>
        <a:p>
          <a:r>
            <a:rPr lang="ar-KW" sz="1600" b="1" dirty="0" smtClean="0">
              <a:cs typeface="mohammad bold art 1" pitchFamily="2" charset="-78"/>
            </a:rPr>
            <a:t>نموذج اعرف عميلك كامل </a:t>
          </a:r>
        </a:p>
        <a:p>
          <a:r>
            <a:rPr lang="ar-KW" sz="1600" b="1" dirty="0" smtClean="0">
              <a:cs typeface="mohammad bold art 1" pitchFamily="2" charset="-78"/>
            </a:rPr>
            <a:t>أو</a:t>
          </a:r>
        </a:p>
        <a:p>
          <a:r>
            <a:rPr lang="ar-KW" sz="1600" b="1" dirty="0" smtClean="0">
              <a:cs typeface="mohammad bold art 1" pitchFamily="2" charset="-78"/>
            </a:rPr>
            <a:t>نموذج تحديث للبيانات كامل</a:t>
          </a:r>
        </a:p>
        <a:p>
          <a:endParaRPr lang="en-US" sz="900" dirty="0"/>
        </a:p>
      </dgm:t>
    </dgm:pt>
    <dgm:pt modelId="{D63E84D4-65B8-4C08-AB86-4FFA2F88953A}" type="parTrans" cxnId="{6045DA89-2302-4200-894E-BF6D1A2ED8C7}">
      <dgm:prSet/>
      <dgm:spPr/>
      <dgm:t>
        <a:bodyPr/>
        <a:lstStyle/>
        <a:p>
          <a:endParaRPr lang="en-US"/>
        </a:p>
      </dgm:t>
    </dgm:pt>
    <dgm:pt modelId="{527923C2-E245-47F9-8FC0-68738A50A983}" type="sibTrans" cxnId="{6045DA89-2302-4200-894E-BF6D1A2ED8C7}">
      <dgm:prSet/>
      <dgm:spPr/>
      <dgm:t>
        <a:bodyPr/>
        <a:lstStyle/>
        <a:p>
          <a:endParaRPr lang="en-US"/>
        </a:p>
      </dgm:t>
    </dgm:pt>
    <dgm:pt modelId="{9776E8A9-FD50-4F35-9579-C58D21EF8BB4}">
      <dgm:prSet phldrT="[Text]" custT="1"/>
      <dgm:spPr/>
      <dgm:t>
        <a:bodyPr/>
        <a:lstStyle/>
        <a:p>
          <a:r>
            <a:rPr lang="ar-KW" sz="1600" b="1" dirty="0" smtClean="0">
              <a:cs typeface="mohammad bold art 1" pitchFamily="2" charset="-78"/>
            </a:rPr>
            <a:t>إجراءات لمراقبة العمليات ومقارنتها بالمعلومات المتعلقة بالعميل</a:t>
          </a:r>
          <a:endParaRPr lang="en-US" sz="1600" b="1" dirty="0">
            <a:cs typeface="mohammad bold art 1" pitchFamily="2" charset="-78"/>
          </a:endParaRPr>
        </a:p>
      </dgm:t>
    </dgm:pt>
    <dgm:pt modelId="{EFF62C2B-73AB-426D-B947-36B0EAAE7A1F}" type="parTrans" cxnId="{AB05341F-937C-4885-96A3-862B8828E395}">
      <dgm:prSet/>
      <dgm:spPr/>
      <dgm:t>
        <a:bodyPr/>
        <a:lstStyle/>
        <a:p>
          <a:endParaRPr lang="en-US"/>
        </a:p>
      </dgm:t>
    </dgm:pt>
    <dgm:pt modelId="{E9838304-C285-464D-B357-051A78C2FA80}" type="sibTrans" cxnId="{AB05341F-937C-4885-96A3-862B8828E395}">
      <dgm:prSet/>
      <dgm:spPr/>
      <dgm:t>
        <a:bodyPr/>
        <a:lstStyle/>
        <a:p>
          <a:endParaRPr lang="en-US"/>
        </a:p>
      </dgm:t>
    </dgm:pt>
    <dgm:pt modelId="{7B3037E0-D844-49FF-887B-040A6A1F01D1}">
      <dgm:prSet phldrT="[Text]" custT="1"/>
      <dgm:spPr/>
      <dgm:t>
        <a:bodyPr/>
        <a:lstStyle/>
        <a:p>
          <a:pPr algn="ctr" defTabSz="914400" rtl="1" eaLnBrk="1" latinLnBrk="0" hangingPunct="1">
            <a:spcBef>
              <a:spcPct val="0"/>
            </a:spcBef>
            <a:buNone/>
          </a:pPr>
          <a:r>
            <a:rPr lang="ar-KW" sz="3600" b="1" kern="1200" dirty="0" smtClean="0">
              <a:solidFill>
                <a:srgbClr val="8C8A26"/>
              </a:solidFill>
              <a:latin typeface="+mj-lt"/>
              <a:ea typeface="+mj-ea"/>
              <a:cs typeface="mohammad bold art 1" pitchFamily="2" charset="-78"/>
            </a:rPr>
            <a:t>إخطار سليم</a:t>
          </a:r>
          <a:endParaRPr lang="en-US" sz="3600" b="1" kern="1200" dirty="0">
            <a:solidFill>
              <a:srgbClr val="8C8A26"/>
            </a:solidFill>
            <a:latin typeface="+mj-lt"/>
            <a:ea typeface="+mj-ea"/>
            <a:cs typeface="mohammad bold art 1" pitchFamily="2" charset="-78"/>
          </a:endParaRPr>
        </a:p>
      </dgm:t>
    </dgm:pt>
    <dgm:pt modelId="{AC569EAF-31A7-4A15-96FF-139D44A0FA37}" type="parTrans" cxnId="{F8E5316D-2585-4BB0-B533-93D63D793C32}">
      <dgm:prSet/>
      <dgm:spPr/>
      <dgm:t>
        <a:bodyPr/>
        <a:lstStyle/>
        <a:p>
          <a:endParaRPr lang="en-US"/>
        </a:p>
      </dgm:t>
    </dgm:pt>
    <dgm:pt modelId="{8025DDD2-9443-431E-90AB-19283F2E2370}" type="sibTrans" cxnId="{F8E5316D-2585-4BB0-B533-93D63D793C32}">
      <dgm:prSet/>
      <dgm:spPr/>
      <dgm:t>
        <a:bodyPr/>
        <a:lstStyle/>
        <a:p>
          <a:endParaRPr lang="en-US"/>
        </a:p>
      </dgm:t>
    </dgm:pt>
    <dgm:pt modelId="{2F56C349-F716-480D-9C44-9D4863188422}" type="pres">
      <dgm:prSet presAssocID="{1BD920E3-29D4-4410-A9EF-9434AB90618F}" presName="linearFlow" presStyleCnt="0">
        <dgm:presLayoutVars>
          <dgm:dir val="rev"/>
          <dgm:resizeHandles val="exact"/>
        </dgm:presLayoutVars>
      </dgm:prSet>
      <dgm:spPr/>
    </dgm:pt>
    <dgm:pt modelId="{0EB6E94F-EC26-4312-A064-C4DF4DCD67DB}" type="pres">
      <dgm:prSet presAssocID="{C958023A-AC58-436C-9E48-50154D3B387E}" presName="node" presStyleLbl="node1" presStyleIdx="0" presStyleCnt="3">
        <dgm:presLayoutVars>
          <dgm:bulletEnabled val="1"/>
        </dgm:presLayoutVars>
      </dgm:prSet>
      <dgm:spPr/>
      <dgm:t>
        <a:bodyPr/>
        <a:lstStyle/>
        <a:p>
          <a:endParaRPr lang="en-US"/>
        </a:p>
      </dgm:t>
    </dgm:pt>
    <dgm:pt modelId="{71BC3655-1F0A-495D-99E0-12042AFB6D69}" type="pres">
      <dgm:prSet presAssocID="{527923C2-E245-47F9-8FC0-68738A50A983}" presName="spacerL" presStyleCnt="0"/>
      <dgm:spPr/>
    </dgm:pt>
    <dgm:pt modelId="{769A6CF5-911E-4DF3-9CB0-F4EE5C0BAE29}" type="pres">
      <dgm:prSet presAssocID="{527923C2-E245-47F9-8FC0-68738A50A983}" presName="sibTrans" presStyleLbl="sibTrans2D1" presStyleIdx="0" presStyleCnt="2"/>
      <dgm:spPr/>
      <dgm:t>
        <a:bodyPr/>
        <a:lstStyle/>
        <a:p>
          <a:endParaRPr lang="en-US"/>
        </a:p>
      </dgm:t>
    </dgm:pt>
    <dgm:pt modelId="{7E08DD06-68F6-4417-8078-37DAAE5C1DAC}" type="pres">
      <dgm:prSet presAssocID="{527923C2-E245-47F9-8FC0-68738A50A983}" presName="spacerR" presStyleCnt="0"/>
      <dgm:spPr/>
    </dgm:pt>
    <dgm:pt modelId="{1CC4003C-F026-4A5A-A5B4-90E21B71D4EA}" type="pres">
      <dgm:prSet presAssocID="{9776E8A9-FD50-4F35-9579-C58D21EF8BB4}" presName="node" presStyleLbl="node1" presStyleIdx="1" presStyleCnt="3">
        <dgm:presLayoutVars>
          <dgm:bulletEnabled val="1"/>
        </dgm:presLayoutVars>
      </dgm:prSet>
      <dgm:spPr/>
      <dgm:t>
        <a:bodyPr/>
        <a:lstStyle/>
        <a:p>
          <a:endParaRPr lang="en-US"/>
        </a:p>
      </dgm:t>
    </dgm:pt>
    <dgm:pt modelId="{9E37C6AF-B8F7-4B12-A987-339A63850C96}" type="pres">
      <dgm:prSet presAssocID="{E9838304-C285-464D-B357-051A78C2FA80}" presName="spacerL" presStyleCnt="0"/>
      <dgm:spPr/>
    </dgm:pt>
    <dgm:pt modelId="{C7713AA7-B2D2-42AA-A0D9-5573D3CCC2E0}" type="pres">
      <dgm:prSet presAssocID="{E9838304-C285-464D-B357-051A78C2FA80}" presName="sibTrans" presStyleLbl="sibTrans2D1" presStyleIdx="1" presStyleCnt="2"/>
      <dgm:spPr/>
      <dgm:t>
        <a:bodyPr/>
        <a:lstStyle/>
        <a:p>
          <a:endParaRPr lang="en-US"/>
        </a:p>
      </dgm:t>
    </dgm:pt>
    <dgm:pt modelId="{EC5DC582-C2E8-42B6-ACBB-075A06C9335E}" type="pres">
      <dgm:prSet presAssocID="{E9838304-C285-464D-B357-051A78C2FA80}" presName="spacerR" presStyleCnt="0"/>
      <dgm:spPr/>
    </dgm:pt>
    <dgm:pt modelId="{91F13591-6EB5-4C40-B9F4-54FCF95D0A8C}" type="pres">
      <dgm:prSet presAssocID="{7B3037E0-D844-49FF-887B-040A6A1F01D1}" presName="node" presStyleLbl="node1" presStyleIdx="2" presStyleCnt="3">
        <dgm:presLayoutVars>
          <dgm:bulletEnabled val="1"/>
        </dgm:presLayoutVars>
      </dgm:prSet>
      <dgm:spPr/>
      <dgm:t>
        <a:bodyPr/>
        <a:lstStyle/>
        <a:p>
          <a:endParaRPr lang="en-US"/>
        </a:p>
      </dgm:t>
    </dgm:pt>
  </dgm:ptLst>
  <dgm:cxnLst>
    <dgm:cxn modelId="{06EA7E8D-5D3F-4909-95CF-8E0053C2DFBF}" type="presOf" srcId="{E9838304-C285-464D-B357-051A78C2FA80}" destId="{C7713AA7-B2D2-42AA-A0D9-5573D3CCC2E0}" srcOrd="0" destOrd="0" presId="urn:microsoft.com/office/officeart/2005/8/layout/equation1"/>
    <dgm:cxn modelId="{88DFE4E7-9C0B-4832-B817-0E31592CB9D3}" type="presOf" srcId="{527923C2-E245-47F9-8FC0-68738A50A983}" destId="{769A6CF5-911E-4DF3-9CB0-F4EE5C0BAE29}" srcOrd="0" destOrd="0" presId="urn:microsoft.com/office/officeart/2005/8/layout/equation1"/>
    <dgm:cxn modelId="{BFD35C97-CB1F-454F-91F2-A9ED51D3EBEE}" type="presOf" srcId="{7B3037E0-D844-49FF-887B-040A6A1F01D1}" destId="{91F13591-6EB5-4C40-B9F4-54FCF95D0A8C}" srcOrd="0" destOrd="0" presId="urn:microsoft.com/office/officeart/2005/8/layout/equation1"/>
    <dgm:cxn modelId="{F8E5316D-2585-4BB0-B533-93D63D793C32}" srcId="{1BD920E3-29D4-4410-A9EF-9434AB90618F}" destId="{7B3037E0-D844-49FF-887B-040A6A1F01D1}" srcOrd="2" destOrd="0" parTransId="{AC569EAF-31A7-4A15-96FF-139D44A0FA37}" sibTransId="{8025DDD2-9443-431E-90AB-19283F2E2370}"/>
    <dgm:cxn modelId="{34FA506F-9578-4D53-8EEE-2F0051419101}" type="presOf" srcId="{C958023A-AC58-436C-9E48-50154D3B387E}" destId="{0EB6E94F-EC26-4312-A064-C4DF4DCD67DB}" srcOrd="0" destOrd="0" presId="urn:microsoft.com/office/officeart/2005/8/layout/equation1"/>
    <dgm:cxn modelId="{6045DA89-2302-4200-894E-BF6D1A2ED8C7}" srcId="{1BD920E3-29D4-4410-A9EF-9434AB90618F}" destId="{C958023A-AC58-436C-9E48-50154D3B387E}" srcOrd="0" destOrd="0" parTransId="{D63E84D4-65B8-4C08-AB86-4FFA2F88953A}" sibTransId="{527923C2-E245-47F9-8FC0-68738A50A983}"/>
    <dgm:cxn modelId="{45EC30D5-0A50-4337-96AB-DB6FB2CE8CC1}" type="presOf" srcId="{1BD920E3-29D4-4410-A9EF-9434AB90618F}" destId="{2F56C349-F716-480D-9C44-9D4863188422}" srcOrd="0" destOrd="0" presId="urn:microsoft.com/office/officeart/2005/8/layout/equation1"/>
    <dgm:cxn modelId="{0A56638F-BF1A-407C-85C2-BC7CD67E94C5}" type="presOf" srcId="{9776E8A9-FD50-4F35-9579-C58D21EF8BB4}" destId="{1CC4003C-F026-4A5A-A5B4-90E21B71D4EA}" srcOrd="0" destOrd="0" presId="urn:microsoft.com/office/officeart/2005/8/layout/equation1"/>
    <dgm:cxn modelId="{AB05341F-937C-4885-96A3-862B8828E395}" srcId="{1BD920E3-29D4-4410-A9EF-9434AB90618F}" destId="{9776E8A9-FD50-4F35-9579-C58D21EF8BB4}" srcOrd="1" destOrd="0" parTransId="{EFF62C2B-73AB-426D-B947-36B0EAAE7A1F}" sibTransId="{E9838304-C285-464D-B357-051A78C2FA80}"/>
    <dgm:cxn modelId="{911820FE-231A-4BD2-B2E3-D9825A566929}" type="presParOf" srcId="{2F56C349-F716-480D-9C44-9D4863188422}" destId="{0EB6E94F-EC26-4312-A064-C4DF4DCD67DB}" srcOrd="0" destOrd="0" presId="urn:microsoft.com/office/officeart/2005/8/layout/equation1"/>
    <dgm:cxn modelId="{20C26ACB-F8ED-450F-B1BF-A54C8D937AC7}" type="presParOf" srcId="{2F56C349-F716-480D-9C44-9D4863188422}" destId="{71BC3655-1F0A-495D-99E0-12042AFB6D69}" srcOrd="1" destOrd="0" presId="urn:microsoft.com/office/officeart/2005/8/layout/equation1"/>
    <dgm:cxn modelId="{7608ED67-0CCA-4706-99F4-FC0FDB69D3BB}" type="presParOf" srcId="{2F56C349-F716-480D-9C44-9D4863188422}" destId="{769A6CF5-911E-4DF3-9CB0-F4EE5C0BAE29}" srcOrd="2" destOrd="0" presId="urn:microsoft.com/office/officeart/2005/8/layout/equation1"/>
    <dgm:cxn modelId="{E5890474-3BA1-4983-8433-87AB59FBD4B9}" type="presParOf" srcId="{2F56C349-F716-480D-9C44-9D4863188422}" destId="{7E08DD06-68F6-4417-8078-37DAAE5C1DAC}" srcOrd="3" destOrd="0" presId="urn:microsoft.com/office/officeart/2005/8/layout/equation1"/>
    <dgm:cxn modelId="{31BF99D3-DFFD-4F32-BE1B-6764EC6B1350}" type="presParOf" srcId="{2F56C349-F716-480D-9C44-9D4863188422}" destId="{1CC4003C-F026-4A5A-A5B4-90E21B71D4EA}" srcOrd="4" destOrd="0" presId="urn:microsoft.com/office/officeart/2005/8/layout/equation1"/>
    <dgm:cxn modelId="{351E1D10-8278-45E7-93FE-4FB66D132752}" type="presParOf" srcId="{2F56C349-F716-480D-9C44-9D4863188422}" destId="{9E37C6AF-B8F7-4B12-A987-339A63850C96}" srcOrd="5" destOrd="0" presId="urn:microsoft.com/office/officeart/2005/8/layout/equation1"/>
    <dgm:cxn modelId="{85C136BA-AB31-4E3C-95D6-3CBDBBCB8D40}" type="presParOf" srcId="{2F56C349-F716-480D-9C44-9D4863188422}" destId="{C7713AA7-B2D2-42AA-A0D9-5573D3CCC2E0}" srcOrd="6" destOrd="0" presId="urn:microsoft.com/office/officeart/2005/8/layout/equation1"/>
    <dgm:cxn modelId="{1CB4DFA9-DDA2-4991-A341-35724D9FE855}" type="presParOf" srcId="{2F56C349-F716-480D-9C44-9D4863188422}" destId="{EC5DC582-C2E8-42B6-ACBB-075A06C9335E}" srcOrd="7" destOrd="0" presId="urn:microsoft.com/office/officeart/2005/8/layout/equation1"/>
    <dgm:cxn modelId="{7218841F-27BD-43D9-A06A-53F0E4B7DB26}" type="presParOf" srcId="{2F56C349-F716-480D-9C44-9D4863188422}" destId="{91F13591-6EB5-4C40-B9F4-54FCF95D0A8C}" srcOrd="8"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6E94F-EC26-4312-A064-C4DF4DCD67DB}">
      <dsp:nvSpPr>
        <dsp:cNvPr id="0" name=""/>
        <dsp:cNvSpPr/>
      </dsp:nvSpPr>
      <dsp:spPr>
        <a:xfrm>
          <a:off x="7702442" y="391851"/>
          <a:ext cx="2209818" cy="220981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KW" sz="1600" b="1" kern="1200" dirty="0" smtClean="0">
              <a:cs typeface="mohammad bold art 1" pitchFamily="2" charset="-78"/>
            </a:rPr>
            <a:t>نموذج اعرف عميلك كامل </a:t>
          </a:r>
        </a:p>
        <a:p>
          <a:pPr lvl="0" algn="ctr" defTabSz="711200">
            <a:lnSpc>
              <a:spcPct val="90000"/>
            </a:lnSpc>
            <a:spcBef>
              <a:spcPct val="0"/>
            </a:spcBef>
            <a:spcAft>
              <a:spcPct val="35000"/>
            </a:spcAft>
          </a:pPr>
          <a:r>
            <a:rPr lang="ar-KW" sz="1600" b="1" kern="1200" dirty="0" smtClean="0">
              <a:cs typeface="mohammad bold art 1" pitchFamily="2" charset="-78"/>
            </a:rPr>
            <a:t>أو</a:t>
          </a:r>
        </a:p>
        <a:p>
          <a:pPr lvl="0" algn="ctr" defTabSz="711200">
            <a:lnSpc>
              <a:spcPct val="90000"/>
            </a:lnSpc>
            <a:spcBef>
              <a:spcPct val="0"/>
            </a:spcBef>
            <a:spcAft>
              <a:spcPct val="35000"/>
            </a:spcAft>
          </a:pPr>
          <a:r>
            <a:rPr lang="ar-KW" sz="1600" b="1" kern="1200" dirty="0" smtClean="0">
              <a:cs typeface="mohammad bold art 1" pitchFamily="2" charset="-78"/>
            </a:rPr>
            <a:t>نموذج تحديث للبيانات كامل</a:t>
          </a:r>
        </a:p>
        <a:p>
          <a:pPr lvl="0" algn="ctr" defTabSz="711200">
            <a:lnSpc>
              <a:spcPct val="90000"/>
            </a:lnSpc>
            <a:spcBef>
              <a:spcPct val="0"/>
            </a:spcBef>
            <a:spcAft>
              <a:spcPct val="35000"/>
            </a:spcAft>
          </a:pPr>
          <a:endParaRPr lang="en-US" sz="900" kern="1200" dirty="0"/>
        </a:p>
      </dsp:txBody>
      <dsp:txXfrm>
        <a:off x="8026062" y="715471"/>
        <a:ext cx="1562578" cy="1562578"/>
      </dsp:txXfrm>
    </dsp:sp>
    <dsp:sp modelId="{769A6CF5-911E-4DF3-9CB0-F4EE5C0BAE29}">
      <dsp:nvSpPr>
        <dsp:cNvPr id="0" name=""/>
        <dsp:cNvSpPr/>
      </dsp:nvSpPr>
      <dsp:spPr>
        <a:xfrm>
          <a:off x="6241310" y="855913"/>
          <a:ext cx="1281694" cy="1281694"/>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a:p>
      </dsp:txBody>
      <dsp:txXfrm>
        <a:off x="6411199" y="1346033"/>
        <a:ext cx="941916" cy="301454"/>
      </dsp:txXfrm>
    </dsp:sp>
    <dsp:sp modelId="{1CC4003C-F026-4A5A-A5B4-90E21B71D4EA}">
      <dsp:nvSpPr>
        <dsp:cNvPr id="0" name=""/>
        <dsp:cNvSpPr/>
      </dsp:nvSpPr>
      <dsp:spPr>
        <a:xfrm>
          <a:off x="3852054" y="391851"/>
          <a:ext cx="2209818" cy="220981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KW" sz="1600" b="1" kern="1200" dirty="0" smtClean="0">
              <a:cs typeface="mohammad bold art 1" pitchFamily="2" charset="-78"/>
            </a:rPr>
            <a:t>إجراءات لمراقبة العمليات ومقارنتها بالمعلومات المتعلقة بالعميل</a:t>
          </a:r>
          <a:endParaRPr lang="en-US" sz="1600" b="1" kern="1200" dirty="0">
            <a:cs typeface="mohammad bold art 1" pitchFamily="2" charset="-78"/>
          </a:endParaRPr>
        </a:p>
      </dsp:txBody>
      <dsp:txXfrm>
        <a:off x="4175674" y="715471"/>
        <a:ext cx="1562578" cy="1562578"/>
      </dsp:txXfrm>
    </dsp:sp>
    <dsp:sp modelId="{C7713AA7-B2D2-42AA-A0D9-5573D3CCC2E0}">
      <dsp:nvSpPr>
        <dsp:cNvPr id="0" name=""/>
        <dsp:cNvSpPr/>
      </dsp:nvSpPr>
      <dsp:spPr>
        <a:xfrm>
          <a:off x="2390922" y="855913"/>
          <a:ext cx="1281694" cy="1281694"/>
        </a:xfrm>
        <a:prstGeom prst="mathEqual">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kern="1200"/>
        </a:p>
      </dsp:txBody>
      <dsp:txXfrm>
        <a:off x="2560811" y="1119942"/>
        <a:ext cx="941916" cy="753636"/>
      </dsp:txXfrm>
    </dsp:sp>
    <dsp:sp modelId="{91F13591-6EB5-4C40-B9F4-54FCF95D0A8C}">
      <dsp:nvSpPr>
        <dsp:cNvPr id="0" name=""/>
        <dsp:cNvSpPr/>
      </dsp:nvSpPr>
      <dsp:spPr>
        <a:xfrm>
          <a:off x="1667" y="391851"/>
          <a:ext cx="2209818" cy="220981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914400" rtl="1" eaLnBrk="1" latinLnBrk="0" hangingPunct="1">
            <a:lnSpc>
              <a:spcPct val="90000"/>
            </a:lnSpc>
            <a:spcBef>
              <a:spcPct val="0"/>
            </a:spcBef>
            <a:spcAft>
              <a:spcPct val="35000"/>
            </a:spcAft>
            <a:buNone/>
          </a:pPr>
          <a:r>
            <a:rPr lang="ar-KW" sz="3600" b="1" kern="1200" dirty="0" smtClean="0">
              <a:solidFill>
                <a:srgbClr val="8C8A26"/>
              </a:solidFill>
              <a:latin typeface="+mj-lt"/>
              <a:ea typeface="+mj-ea"/>
              <a:cs typeface="mohammad bold art 1" pitchFamily="2" charset="-78"/>
            </a:rPr>
            <a:t>إخطار سليم</a:t>
          </a:r>
          <a:endParaRPr lang="en-US" sz="3600" b="1" kern="1200" dirty="0">
            <a:solidFill>
              <a:srgbClr val="8C8A26"/>
            </a:solidFill>
            <a:latin typeface="+mj-lt"/>
            <a:ea typeface="+mj-ea"/>
            <a:cs typeface="mohammad bold art 1" pitchFamily="2" charset="-78"/>
          </a:endParaRPr>
        </a:p>
      </dsp:txBody>
      <dsp:txXfrm>
        <a:off x="325287" y="715471"/>
        <a:ext cx="1562578" cy="1562578"/>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778BD-22E6-F747-AD07-2627F21FB412}" type="datetimeFigureOut">
              <a:rPr lang="en-US" smtClean="0"/>
              <a:t>11/17/2019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20/03/1441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20/03/1441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20/03/1441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20/03/1441</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20/03/1441</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20/03/1441</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20/03/1441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20/03/1441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20/03/1441</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
        <p:nvSpPr>
          <p:cNvPr id="4" name="Title 1"/>
          <p:cNvSpPr>
            <a:spLocks noGrp="1"/>
          </p:cNvSpPr>
          <p:nvPr>
            <p:ph type="ctrTitle"/>
          </p:nvPr>
        </p:nvSpPr>
        <p:spPr>
          <a:xfrm>
            <a:off x="1519254" y="2452532"/>
            <a:ext cx="9144000" cy="999759"/>
          </a:xfrm>
        </p:spPr>
        <p:txBody>
          <a:bodyPr>
            <a:normAutofit fontScale="90000"/>
          </a:bodyPr>
          <a:lstStyle/>
          <a:p>
            <a:r>
              <a:rPr lang="ar-KW" sz="4400" b="1" dirty="0">
                <a:solidFill>
                  <a:srgbClr val="8C8A26"/>
                </a:solidFill>
                <a:cs typeface="mohammad bold art 1" pitchFamily="2" charset="-78"/>
              </a:rPr>
              <a:t>ورشة </a:t>
            </a:r>
            <a:r>
              <a:rPr lang="ar-KW" sz="4400" b="1" dirty="0" smtClean="0">
                <a:solidFill>
                  <a:srgbClr val="8C8A26"/>
                </a:solidFill>
                <a:cs typeface="mohammad bold art 1" pitchFamily="2" charset="-78"/>
              </a:rPr>
              <a:t>عمل</a:t>
            </a:r>
            <a:br>
              <a:rPr lang="ar-KW" sz="4400" b="1" dirty="0" smtClean="0">
                <a:solidFill>
                  <a:srgbClr val="8C8A26"/>
                </a:solidFill>
                <a:cs typeface="mohammad bold art 1" pitchFamily="2" charset="-78"/>
              </a:rPr>
            </a:br>
            <a:r>
              <a:rPr lang="ar-KW" sz="4400" u="sng" dirty="0" smtClean="0">
                <a:solidFill>
                  <a:srgbClr val="044A78"/>
                </a:solidFill>
                <a:cs typeface="mohammad bold art 1" pitchFamily="2" charset="-78"/>
              </a:rPr>
              <a:t/>
            </a:r>
            <a:br>
              <a:rPr lang="ar-KW" sz="4400" u="sng" dirty="0" smtClean="0">
                <a:solidFill>
                  <a:srgbClr val="044A78"/>
                </a:solidFill>
                <a:cs typeface="mohammad bold art 1" pitchFamily="2" charset="-78"/>
              </a:rPr>
            </a:br>
            <a:r>
              <a:rPr lang="ar-KW" sz="4400" u="sng" dirty="0" smtClean="0">
                <a:solidFill>
                  <a:srgbClr val="044A78"/>
                </a:solidFill>
                <a:cs typeface="mohammad bold art 1" pitchFamily="2" charset="-78"/>
              </a:rPr>
              <a:t>مكافحة </a:t>
            </a:r>
            <a:r>
              <a:rPr lang="ar-KW" sz="4400" u="sng" dirty="0">
                <a:solidFill>
                  <a:srgbClr val="044A78"/>
                </a:solidFill>
                <a:cs typeface="mohammad bold art 1" pitchFamily="2" charset="-78"/>
              </a:rPr>
              <a:t>غسل الأموال وتمويل الإرهاب</a:t>
            </a:r>
          </a:p>
        </p:txBody>
      </p: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274666"/>
            <a:ext cx="8826776"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800" b="1" dirty="0">
                <a:solidFill>
                  <a:schemeClr val="tx2"/>
                </a:solidFill>
                <a:latin typeface="Sakkal Majalla" pitchFamily="2" charset="-78"/>
                <a:cs typeface="mohammad bold art 1" pitchFamily="2" charset="-78"/>
              </a:rPr>
              <a:t>الجزء الرابع/ تعميم الهيئة رقم (13) لسنة 2019 </a:t>
            </a:r>
            <a:br>
              <a:rPr lang="ar-KW" sz="2800" b="1" dirty="0">
                <a:solidFill>
                  <a:schemeClr val="tx2"/>
                </a:solidFill>
                <a:latin typeface="Sakkal Majalla" pitchFamily="2" charset="-78"/>
                <a:cs typeface="mohammad bold art 1" pitchFamily="2" charset="-78"/>
              </a:rPr>
            </a:br>
            <a:r>
              <a:rPr lang="ar-KW" sz="2800" b="1" dirty="0">
                <a:solidFill>
                  <a:schemeClr val="tx2"/>
                </a:solidFill>
                <a:latin typeface="Sakkal Majalla" pitchFamily="2" charset="-78"/>
                <a:cs typeface="mohammad bold art 1" pitchFamily="2" charset="-78"/>
              </a:rPr>
              <a:t>بشأن القرار الوزاري رقم (35) لسنة 2019 </a:t>
            </a:r>
            <a:endParaRPr lang="en-US" sz="2800" dirty="0">
              <a:solidFill>
                <a:schemeClr val="tx2"/>
              </a:solidFill>
              <a:cs typeface="mohammad bold art 1" pitchFamily="2" charset="-78"/>
            </a:endParaRPr>
          </a:p>
        </p:txBody>
      </p:sp>
      <p:sp>
        <p:nvSpPr>
          <p:cNvPr id="6" name="Content Placeholder 2"/>
          <p:cNvSpPr txBox="1">
            <a:spLocks/>
          </p:cNvSpPr>
          <p:nvPr/>
        </p:nvSpPr>
        <p:spPr>
          <a:xfrm>
            <a:off x="802105" y="981631"/>
            <a:ext cx="10932695" cy="2967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algn="just" rtl="1" fontAlgn="base">
              <a:lnSpc>
                <a:spcPct val="120000"/>
              </a:lnSpc>
              <a:spcBef>
                <a:spcPts val="1200"/>
              </a:spcBef>
              <a:spcAft>
                <a:spcPts val="600"/>
              </a:spcAft>
              <a:buFont typeface="Wingdings" panose="05000000000000000000" pitchFamily="2" charset="2"/>
              <a:buChar char="ü"/>
            </a:pPr>
            <a:endParaRPr lang="ar-KW" sz="2000" dirty="0" smtClean="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الآلية السابقة للتعامل مع قرارات لجنة وزارة الخارجية ذات العلاقة.</a:t>
            </a: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الآلية الجديدة والالتزامات الواجب إتباعها بعد صدور القرار الوزاري المذكور أعلاه.</a:t>
            </a: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وجوب تحديث أدلة السياسات والإجراءات الخاصة بمكافحة غسل الأموال وتمويل الإرهاب بموجب القرار الوزاري المذكور أعلاه.</a:t>
            </a: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7950323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158768"/>
            <a:ext cx="8826776"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800" b="1" dirty="0">
                <a:solidFill>
                  <a:schemeClr val="tx2"/>
                </a:solidFill>
                <a:latin typeface="Sakkal Majalla" pitchFamily="2" charset="-78"/>
                <a:cs typeface="mohammad bold art 1" pitchFamily="2" charset="-78"/>
              </a:rPr>
              <a:t>الجزء الخامس/ مؤشرات الاشتباه الجديدة</a:t>
            </a:r>
            <a:endParaRPr lang="en-US" sz="2800" dirty="0">
              <a:solidFill>
                <a:schemeClr val="tx2"/>
              </a:solidFill>
              <a:cs typeface="mohammad bold art 1" pitchFamily="2" charset="-78"/>
            </a:endParaRPr>
          </a:p>
        </p:txBody>
      </p:sp>
      <p:sp>
        <p:nvSpPr>
          <p:cNvPr id="8" name="Content Placeholder 2"/>
          <p:cNvSpPr txBox="1">
            <a:spLocks/>
          </p:cNvSpPr>
          <p:nvPr/>
        </p:nvSpPr>
        <p:spPr>
          <a:xfrm>
            <a:off x="657726" y="1155775"/>
            <a:ext cx="10566231" cy="45872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20000"/>
              </a:lnSpc>
              <a:spcBef>
                <a:spcPts val="1200"/>
              </a:spcBef>
              <a:spcAft>
                <a:spcPts val="600"/>
              </a:spcAft>
            </a:pPr>
            <a:endParaRPr lang="ar-KW" sz="2000" dirty="0" smtClean="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التعميم رقم (08) لسنة 2019 بشأن مؤشرات الاشتباه الخاصة بمكافحة غسل الأموال وتمويل الإرهاب.</a:t>
            </a:r>
            <a:endParaRPr lang="ar-KW" sz="800" dirty="0">
              <a:solidFill>
                <a:schemeClr val="tx2"/>
              </a:solidFill>
              <a:latin typeface="Calibri" pitchFamily="34" charset="0"/>
              <a:cs typeface="mohammad bold art 1" pitchFamily="2" charset="-78"/>
            </a:endParaRP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32148989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158768"/>
            <a:ext cx="8826776"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800" b="1" dirty="0">
                <a:solidFill>
                  <a:schemeClr val="tx2"/>
                </a:solidFill>
                <a:latin typeface="Sakkal Majalla" pitchFamily="2" charset="-78"/>
                <a:cs typeface="mohammad bold art 1" pitchFamily="2" charset="-78"/>
              </a:rPr>
              <a:t>الجزء الخامس/ مؤشرات الاشتباه الجديدة</a:t>
            </a:r>
            <a:endParaRPr lang="en-US" sz="2800" dirty="0">
              <a:solidFill>
                <a:schemeClr val="tx2"/>
              </a:solidFill>
              <a:cs typeface="mohammad bold art 1" pitchFamily="2" charset="-78"/>
            </a:endParaRPr>
          </a:p>
        </p:txBody>
      </p:sp>
      <p:sp>
        <p:nvSpPr>
          <p:cNvPr id="9" name="Content Placeholder 2"/>
          <p:cNvSpPr txBox="1">
            <a:spLocks/>
          </p:cNvSpPr>
          <p:nvPr/>
        </p:nvSpPr>
        <p:spPr>
          <a:xfrm>
            <a:off x="834189" y="994020"/>
            <a:ext cx="10790820" cy="47811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2800" algn="just" rtl="1" fontAlgn="base">
              <a:lnSpc>
                <a:spcPct val="110000"/>
              </a:lnSpc>
              <a:spcBef>
                <a:spcPct val="0"/>
              </a:spcBef>
              <a:spcAft>
                <a:spcPts val="600"/>
              </a:spcAft>
            </a:pPr>
            <a:endParaRPr lang="en-US" sz="1800" dirty="0" smtClean="0">
              <a:solidFill>
                <a:schemeClr val="tx2"/>
              </a:solidFill>
              <a:latin typeface="Calibri" pitchFamily="34" charset="0"/>
              <a:cs typeface="mohammad bold art 1" pitchFamily="2" charset="-78"/>
            </a:endParaRPr>
          </a:p>
          <a:p>
            <a:pPr marL="1260000" indent="-457200" algn="just" rtl="1" fontAlgn="base">
              <a:lnSpc>
                <a:spcPct val="110000"/>
              </a:lnSpc>
              <a:spcBef>
                <a:spcPct val="0"/>
              </a:spcBef>
              <a:spcAft>
                <a:spcPts val="600"/>
              </a:spcAft>
              <a:buFont typeface="Wingdings" panose="05000000000000000000" pitchFamily="2" charset="2"/>
              <a:buChar char="§"/>
            </a:pPr>
            <a:r>
              <a:rPr lang="ar-KW" dirty="0" smtClean="0">
                <a:solidFill>
                  <a:schemeClr val="tx2"/>
                </a:solidFill>
                <a:latin typeface="Calibri" pitchFamily="34" charset="0"/>
                <a:cs typeface="mohammad bold art 1" pitchFamily="2" charset="-78"/>
              </a:rPr>
              <a:t>نظام الإخطار السليم:</a:t>
            </a:r>
          </a:p>
          <a:p>
            <a:pPr marL="1260000" indent="-457200" algn="just" rtl="1" fontAlgn="base">
              <a:lnSpc>
                <a:spcPct val="110000"/>
              </a:lnSpc>
              <a:spcBef>
                <a:spcPct val="0"/>
              </a:spcBef>
              <a:spcAft>
                <a:spcPts val="600"/>
              </a:spcAft>
              <a:buFont typeface="Wingdings" panose="05000000000000000000" pitchFamily="2" charset="2"/>
              <a:buChar char="ü"/>
            </a:pPr>
            <a:endParaRPr lang="ar-KW" sz="400" dirty="0" smtClean="0">
              <a:solidFill>
                <a:schemeClr val="tx2"/>
              </a:solidFill>
              <a:latin typeface="Calibri" pitchFamily="34" charset="0"/>
              <a:cs typeface="mohammad bold art 1" pitchFamily="2" charset="-78"/>
            </a:endParaRPr>
          </a:p>
          <a:p>
            <a:pPr marL="622800" algn="r" rtl="1" fontAlgn="base">
              <a:lnSpc>
                <a:spcPct val="130000"/>
              </a:lnSpc>
              <a:spcBef>
                <a:spcPct val="0"/>
              </a:spcBef>
              <a:spcAft>
                <a:spcPts val="600"/>
              </a:spcAft>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smtClean="0">
              <a:solidFill>
                <a:schemeClr val="tx2"/>
              </a:solidFill>
              <a:latin typeface="Calibri" pitchFamily="34" charset="0"/>
              <a:cs typeface="mohammad bold art 1" pitchFamily="2" charset="-78"/>
            </a:endParaRPr>
          </a:p>
          <a:p>
            <a:pPr marL="1080000" indent="-457200" algn="r" rtl="1" fontAlgn="base">
              <a:lnSpc>
                <a:spcPct val="130000"/>
              </a:lnSpc>
              <a:spcBef>
                <a:spcPct val="0"/>
              </a:spcBef>
              <a:spcAft>
                <a:spcPts val="600"/>
              </a:spcAft>
              <a:buFont typeface="Wingdings" panose="05000000000000000000" pitchFamily="2" charset="2"/>
              <a:buChar char="ü"/>
            </a:pPr>
            <a:endParaRPr lang="ar-KW" sz="1900" dirty="0">
              <a:solidFill>
                <a:schemeClr val="tx2"/>
              </a:solidFill>
              <a:latin typeface="Calibri" pitchFamily="34" charset="0"/>
              <a:cs typeface="mohammad bold art 1" pitchFamily="2" charset="-78"/>
            </a:endParaRPr>
          </a:p>
        </p:txBody>
      </p:sp>
      <p:graphicFrame>
        <p:nvGraphicFramePr>
          <p:cNvPr id="10" name="Diagram 9"/>
          <p:cNvGraphicFramePr/>
          <p:nvPr>
            <p:extLst>
              <p:ext uri="{D42A27DB-BD31-4B8C-83A1-F6EECF244321}">
                <p14:modId xmlns:p14="http://schemas.microsoft.com/office/powerpoint/2010/main" val="3570843459"/>
              </p:ext>
            </p:extLst>
          </p:nvPr>
        </p:nvGraphicFramePr>
        <p:xfrm>
          <a:off x="1474369" y="1759465"/>
          <a:ext cx="9913928" cy="29935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10"/>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31702138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2" name="Rectangle 1"/>
          <p:cNvSpPr/>
          <p:nvPr/>
        </p:nvSpPr>
        <p:spPr>
          <a:xfrm>
            <a:off x="5251922" y="6041779"/>
            <a:ext cx="1678665" cy="276999"/>
          </a:xfrm>
          <a:prstGeom prst="rect">
            <a:avLst/>
          </a:prstGeom>
        </p:spPr>
        <p:txBody>
          <a:bodyPr wrap="none">
            <a:spAutoFit/>
          </a:bodyPr>
          <a:lstStyle/>
          <a:p>
            <a:r>
              <a:rPr lang="ar-KW" sz="1200" dirty="0" err="1">
                <a:solidFill>
                  <a:srgbClr val="044A78"/>
                </a:solidFill>
                <a:cs typeface="mohammad bold art 1" pitchFamily="2" charset="-78"/>
              </a:rPr>
              <a:t>إسم</a:t>
            </a:r>
            <a:r>
              <a:rPr lang="ar-KW" sz="1200" dirty="0">
                <a:solidFill>
                  <a:srgbClr val="044A78"/>
                </a:solidFill>
                <a:cs typeface="mohammad bold art 1" pitchFamily="2" charset="-78"/>
              </a:rPr>
              <a:t> الإدارة – تاريخ الورشة</a:t>
            </a:r>
            <a:endParaRPr lang="en-GB" sz="1200" dirty="0">
              <a:solidFill>
                <a:srgbClr val="044A78"/>
              </a:solidFill>
              <a:cs typeface="mohammad bold art 1" pitchFamily="2" charset="-78"/>
            </a:endParaRPr>
          </a:p>
        </p:txBody>
      </p:sp>
      <p:sp>
        <p:nvSpPr>
          <p:cNvPr id="8" name="Title 1"/>
          <p:cNvSpPr>
            <a:spLocks noGrp="1"/>
          </p:cNvSpPr>
          <p:nvPr>
            <p:ph type="ctrTitle"/>
          </p:nvPr>
        </p:nvSpPr>
        <p:spPr>
          <a:xfrm>
            <a:off x="2205054" y="1983730"/>
            <a:ext cx="7772400" cy="1470025"/>
          </a:xfrm>
        </p:spPr>
        <p:txBody>
          <a:bodyPr>
            <a:normAutofit/>
          </a:bodyPr>
          <a:lstStyle/>
          <a:p>
            <a:pPr rtl="1"/>
            <a:r>
              <a:rPr lang="ar-KW" sz="6600" b="1" dirty="0" smtClean="0">
                <a:solidFill>
                  <a:schemeClr val="accent4">
                    <a:lumMod val="50000"/>
                  </a:schemeClr>
                </a:solidFill>
                <a:cs typeface="mohammad bold art 1" pitchFamily="2" charset="-78"/>
              </a:rPr>
              <a:t>الأسئلة</a:t>
            </a:r>
            <a:endParaRPr lang="en-GB" sz="6600" dirty="0">
              <a:solidFill>
                <a:schemeClr val="accent4">
                  <a:lumMod val="50000"/>
                </a:schemeClr>
              </a:solidFill>
              <a:cs typeface="mohammad bold art 1" pitchFamily="2" charset="-78"/>
            </a:endParaRPr>
          </a:p>
        </p:txBody>
      </p:sp>
    </p:spTree>
    <p:extLst>
      <p:ext uri="{BB962C8B-B14F-4D97-AF65-F5344CB8AC3E}">
        <p14:creationId xmlns:p14="http://schemas.microsoft.com/office/powerpoint/2010/main" val="3256667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6730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4" name="Rectangle 3"/>
          <p:cNvSpPr/>
          <p:nvPr/>
        </p:nvSpPr>
        <p:spPr>
          <a:xfrm>
            <a:off x="5554087" y="321388"/>
            <a:ext cx="1761113" cy="584775"/>
          </a:xfrm>
          <a:prstGeom prst="rect">
            <a:avLst/>
          </a:prstGeom>
        </p:spPr>
        <p:txBody>
          <a:bodyPr wrap="square">
            <a:spAutoFit/>
          </a:bodyPr>
          <a:lstStyle/>
          <a:p>
            <a:r>
              <a:rPr lang="ar-KW" sz="3200" b="1" dirty="0">
                <a:solidFill>
                  <a:schemeClr val="tx2"/>
                </a:solidFill>
                <a:cs typeface="mohammad bold art 1" pitchFamily="2" charset="-78"/>
              </a:rPr>
              <a:t>مقدمــــــــة</a:t>
            </a:r>
            <a:endParaRPr lang="en-US" sz="3200" dirty="0"/>
          </a:p>
        </p:txBody>
      </p:sp>
      <p:sp>
        <p:nvSpPr>
          <p:cNvPr id="6" name="Content Placeholder 2"/>
          <p:cNvSpPr txBox="1">
            <a:spLocks/>
          </p:cNvSpPr>
          <p:nvPr/>
        </p:nvSpPr>
        <p:spPr>
          <a:xfrm>
            <a:off x="1062446" y="1210989"/>
            <a:ext cx="10234204" cy="438971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50000"/>
              </a:lnSpc>
              <a:spcBef>
                <a:spcPct val="0"/>
              </a:spcBef>
              <a:spcAft>
                <a:spcPts val="600"/>
              </a:spcAft>
              <a:buFont typeface="Wingdings" panose="05000000000000000000" pitchFamily="2" charset="2"/>
              <a:buChar char="§"/>
            </a:pPr>
            <a:r>
              <a:rPr lang="ar-KW" sz="2000" smtClean="0">
                <a:solidFill>
                  <a:schemeClr val="tx2"/>
                </a:solidFill>
                <a:latin typeface="Calibri" pitchFamily="34" charset="0"/>
                <a:cs typeface="mohammad bold art 1" pitchFamily="2" charset="-78"/>
              </a:rPr>
              <a:t>تسعى هيئة أسواق المال لمواصلة دورها التوعوي وبذل الجهود التي تهدف للتأكد من اطلاع الجهات الخاضعة لها بأهم المستجدات المتعلقة بموضوع مكافحة غسل الأموال وتمويل الإرهاب.</a:t>
            </a:r>
          </a:p>
          <a:p>
            <a:pPr algn="just" rtl="1" fontAlgn="base">
              <a:lnSpc>
                <a:spcPct val="150000"/>
              </a:lnSpc>
              <a:spcBef>
                <a:spcPct val="0"/>
              </a:spcBef>
              <a:spcAft>
                <a:spcPts val="600"/>
              </a:spcAft>
              <a:buFont typeface="Wingdings" panose="05000000000000000000" pitchFamily="2" charset="2"/>
              <a:buChar char="§"/>
            </a:pPr>
            <a:r>
              <a:rPr lang="ar-KW" sz="2000" smtClean="0">
                <a:solidFill>
                  <a:schemeClr val="tx2"/>
                </a:solidFill>
                <a:latin typeface="Calibri" pitchFamily="34" charset="0"/>
                <a:cs typeface="mohammad bold art 1" pitchFamily="2" charset="-78"/>
              </a:rPr>
              <a:t>واستمراراً لتلك الجهود المبذولة من قبل الهيئة وهي إحدى الجهات الرقابية المنصوص عليها في القانون رقم (</a:t>
            </a:r>
            <a:r>
              <a:rPr lang="en-US" sz="2000" smtClean="0">
                <a:solidFill>
                  <a:schemeClr val="tx2"/>
                </a:solidFill>
                <a:latin typeface="Calibri" pitchFamily="34" charset="0"/>
                <a:cs typeface="mohammad bold art 1" pitchFamily="2" charset="-78"/>
              </a:rPr>
              <a:t>106</a:t>
            </a:r>
            <a:r>
              <a:rPr lang="ar-KW" sz="2000" smtClean="0">
                <a:solidFill>
                  <a:schemeClr val="tx2"/>
                </a:solidFill>
                <a:latin typeface="Calibri" pitchFamily="34" charset="0"/>
                <a:cs typeface="mohammad bold art 1" pitchFamily="2" charset="-78"/>
              </a:rPr>
              <a:t>) لسنة </a:t>
            </a:r>
            <a:r>
              <a:rPr lang="en-US" sz="2000" smtClean="0">
                <a:solidFill>
                  <a:schemeClr val="tx2"/>
                </a:solidFill>
                <a:latin typeface="Calibri" pitchFamily="34" charset="0"/>
                <a:cs typeface="mohammad bold art 1" pitchFamily="2" charset="-78"/>
              </a:rPr>
              <a:t>2013</a:t>
            </a:r>
            <a:r>
              <a:rPr lang="ar-KW" sz="2000" smtClean="0">
                <a:solidFill>
                  <a:schemeClr val="tx2"/>
                </a:solidFill>
                <a:latin typeface="Calibri" pitchFamily="34" charset="0"/>
                <a:cs typeface="mohammad bold art 1" pitchFamily="2" charset="-78"/>
              </a:rPr>
              <a:t> بشأن مكافحة غسل الأموال وتمويل الإرهاب، تمت دعوتكم لهذه الورشة وهي من ضمن برنامج ورش العمل التوعوية التي تقيمها هيئة أسواق المال بشكل دوري.</a:t>
            </a:r>
          </a:p>
          <a:p>
            <a:pPr algn="just" rtl="1" fontAlgn="base">
              <a:lnSpc>
                <a:spcPct val="150000"/>
              </a:lnSpc>
              <a:spcBef>
                <a:spcPct val="0"/>
              </a:spcBef>
              <a:spcAft>
                <a:spcPts val="600"/>
              </a:spcAft>
            </a:pPr>
            <a:endParaRPr lang="ar-KW" sz="2000" dirty="0">
              <a:solidFill>
                <a:schemeClr val="tx2"/>
              </a:solidFill>
              <a:latin typeface="Calibri" pitchFamily="34" charset="0"/>
              <a:cs typeface="mohammad bold art 1" pitchFamily="2" charset="-78"/>
            </a:endParaRPr>
          </a:p>
        </p:txBody>
      </p:sp>
      <p:sp>
        <p:nvSpPr>
          <p:cNvPr id="7" name="Rectangle 6"/>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1071346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4462109" y="274638"/>
            <a:ext cx="3434877" cy="49527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200" b="1" dirty="0" smtClean="0">
                <a:solidFill>
                  <a:schemeClr val="tx2"/>
                </a:solidFill>
                <a:latin typeface="Sakkal Majalla" pitchFamily="2" charset="-78"/>
                <a:cs typeface="mohammad bold art 1" pitchFamily="2" charset="-78"/>
              </a:rPr>
              <a:t>محتوى أعمال الورشة</a:t>
            </a:r>
            <a:endParaRPr lang="en-US" sz="3200" dirty="0">
              <a:solidFill>
                <a:schemeClr val="tx2"/>
              </a:solidFill>
              <a:cs typeface="mohammad bold art 1" pitchFamily="2" charset="-78"/>
            </a:endParaRPr>
          </a:p>
        </p:txBody>
      </p:sp>
      <p:sp>
        <p:nvSpPr>
          <p:cNvPr id="8" name="Content Placeholder 2"/>
          <p:cNvSpPr txBox="1">
            <a:spLocks/>
          </p:cNvSpPr>
          <p:nvPr/>
        </p:nvSpPr>
        <p:spPr>
          <a:xfrm>
            <a:off x="457200" y="1314450"/>
            <a:ext cx="11385476" cy="47273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00050" lvl="1" algn="r" rtl="1" fontAlgn="base">
              <a:spcBef>
                <a:spcPct val="0"/>
              </a:spcBef>
              <a:spcAft>
                <a:spcPts val="600"/>
              </a:spcAft>
            </a:pPr>
            <a:r>
              <a:rPr lang="ar-KW" sz="2200" b="1" u="sng" dirty="0" smtClean="0">
                <a:solidFill>
                  <a:schemeClr val="tx2"/>
                </a:solidFill>
                <a:latin typeface="Calibri" pitchFamily="34" charset="0"/>
                <a:cs typeface="mohammad bold art 1" pitchFamily="2" charset="-78"/>
              </a:rPr>
              <a:t>وفيما يلي نستعرض محتوى ورشة العمل</a:t>
            </a:r>
            <a:endParaRPr lang="en-US" sz="2200" b="1" u="sng"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100" dirty="0" smtClean="0">
              <a:solidFill>
                <a:schemeClr val="tx2"/>
              </a:solidFill>
              <a:latin typeface="Calibri" pitchFamily="34" charset="0"/>
              <a:cs typeface="mohammad bold art 1" pitchFamily="2" charset="-78"/>
            </a:endParaRPr>
          </a:p>
          <a:p>
            <a:pPr marL="468000" lvl="2" algn="just" rtl="1" fontAlgn="base">
              <a:spcBef>
                <a:spcPct val="0"/>
              </a:spcBef>
              <a:spcAft>
                <a:spcPts val="600"/>
              </a:spcAft>
            </a:pPr>
            <a:r>
              <a:rPr lang="ar-KW" sz="2000" u="sng" dirty="0" smtClean="0">
                <a:solidFill>
                  <a:schemeClr val="tx2"/>
                </a:solidFill>
                <a:latin typeface="Calibri" pitchFamily="34" charset="0"/>
                <a:cs typeface="mohammad bold art 1" pitchFamily="2" charset="-78"/>
              </a:rPr>
              <a:t>الجزء الأول: </a:t>
            </a:r>
          </a:p>
          <a:p>
            <a:pPr marL="925200" lvl="3" algn="just" rtl="1" fontAlgn="base">
              <a:lnSpc>
                <a:spcPct val="120000"/>
              </a:lnSpc>
              <a:spcBef>
                <a:spcPct val="0"/>
              </a:spcBef>
              <a:spcAft>
                <a:spcPts val="600"/>
              </a:spcAft>
            </a:pPr>
            <a:r>
              <a:rPr lang="ar-KW" sz="2000" dirty="0" smtClean="0">
                <a:solidFill>
                  <a:schemeClr val="tx2"/>
                </a:solidFill>
                <a:latin typeface="Calibri" pitchFamily="34" charset="0"/>
                <a:cs typeface="mohammad bold art 1" pitchFamily="2" charset="-78"/>
              </a:rPr>
              <a:t>التعامل مع الأشخاص السياسيين ذوي المخاطر العالية.</a:t>
            </a:r>
          </a:p>
          <a:p>
            <a:pPr marL="925200" lvl="3" algn="just" rtl="1" fontAlgn="base">
              <a:spcBef>
                <a:spcPct val="0"/>
              </a:spcBef>
              <a:spcAft>
                <a:spcPts val="600"/>
              </a:spcAft>
            </a:pPr>
            <a:endParaRPr lang="ar-KW" sz="2000" dirty="0" smtClean="0">
              <a:solidFill>
                <a:schemeClr val="tx2"/>
              </a:solidFill>
              <a:latin typeface="Calibri" pitchFamily="34" charset="0"/>
              <a:cs typeface="mohammad bold art 1" pitchFamily="2" charset="-78"/>
            </a:endParaRPr>
          </a:p>
          <a:p>
            <a:pPr marL="468000" lvl="2" algn="just" rtl="1" fontAlgn="base">
              <a:spcBef>
                <a:spcPct val="0"/>
              </a:spcBef>
              <a:spcAft>
                <a:spcPts val="600"/>
              </a:spcAft>
            </a:pPr>
            <a:r>
              <a:rPr lang="ar-KW" sz="2000" u="sng" dirty="0" smtClean="0">
                <a:solidFill>
                  <a:schemeClr val="tx2"/>
                </a:solidFill>
                <a:latin typeface="Calibri" pitchFamily="34" charset="0"/>
                <a:cs typeface="mohammad bold art 1" pitchFamily="2" charset="-78"/>
              </a:rPr>
              <a:t>الجزء الثاني:</a:t>
            </a:r>
          </a:p>
          <a:p>
            <a:pPr marL="925200" lvl="3" algn="just" rtl="1" fontAlgn="base">
              <a:spcBef>
                <a:spcPct val="0"/>
              </a:spcBef>
              <a:spcAft>
                <a:spcPts val="600"/>
              </a:spcAft>
            </a:pPr>
            <a:r>
              <a:rPr lang="ar-KW" sz="2000" dirty="0" smtClean="0">
                <a:solidFill>
                  <a:schemeClr val="tx2"/>
                </a:solidFill>
                <a:latin typeface="Calibri" pitchFamily="34" charset="0"/>
                <a:cs typeface="mohammad bold art 1" pitchFamily="2" charset="-78"/>
              </a:rPr>
              <a:t>الأشخاص الاعتباريون غير المقيمين.</a:t>
            </a:r>
          </a:p>
          <a:p>
            <a:pPr marL="925200" lvl="3" algn="just" rtl="1" fontAlgn="base">
              <a:spcBef>
                <a:spcPct val="0"/>
              </a:spcBef>
              <a:spcAft>
                <a:spcPts val="600"/>
              </a:spcAft>
            </a:pPr>
            <a:endParaRPr lang="ar-KW" sz="2000" dirty="0" smtClean="0">
              <a:solidFill>
                <a:schemeClr val="tx2"/>
              </a:solidFill>
              <a:latin typeface="Calibri" pitchFamily="34" charset="0"/>
              <a:cs typeface="mohammad bold art 1" pitchFamily="2" charset="-78"/>
            </a:endParaRPr>
          </a:p>
          <a:p>
            <a:pPr marL="468000" lvl="2" algn="just" rtl="1" fontAlgn="base">
              <a:spcBef>
                <a:spcPct val="0"/>
              </a:spcBef>
              <a:spcAft>
                <a:spcPts val="600"/>
              </a:spcAft>
            </a:pPr>
            <a:r>
              <a:rPr lang="ar-KW" sz="2000" u="sng" dirty="0" smtClean="0">
                <a:solidFill>
                  <a:schemeClr val="tx2"/>
                </a:solidFill>
                <a:latin typeface="Calibri" pitchFamily="34" charset="0"/>
                <a:cs typeface="mohammad bold art 1" pitchFamily="2" charset="-78"/>
              </a:rPr>
              <a:t>الجزء الثالث:</a:t>
            </a:r>
          </a:p>
          <a:p>
            <a:pPr marL="925200" lvl="3" algn="just" rtl="1" fontAlgn="base">
              <a:spcBef>
                <a:spcPct val="0"/>
              </a:spcBef>
              <a:spcAft>
                <a:spcPts val="600"/>
              </a:spcAft>
            </a:pPr>
            <a:r>
              <a:rPr lang="ar-KW" sz="2000" dirty="0" smtClean="0">
                <a:solidFill>
                  <a:schemeClr val="tx2"/>
                </a:solidFill>
                <a:latin typeface="Calibri" pitchFamily="34" charset="0"/>
                <a:cs typeface="mohammad bold art 1" pitchFamily="2" charset="-78"/>
              </a:rPr>
              <a:t>التعديلات التي تمت مؤخراً على مواد الكتاب السادس عشر (مكافحة غسل الأموال وتمويل الإرهاب) من اللائحة التنفيذية لقانون هيئة أسواق المال.</a:t>
            </a:r>
          </a:p>
          <a:p>
            <a:pPr marL="925200" lvl="3" algn="just" rtl="1" fontAlgn="base">
              <a:spcBef>
                <a:spcPct val="0"/>
              </a:spcBef>
              <a:spcAft>
                <a:spcPts val="600"/>
              </a:spcAft>
            </a:pPr>
            <a:endParaRPr lang="ar-KW" sz="400"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sz="900" dirty="0">
              <a:solidFill>
                <a:schemeClr val="tx2"/>
              </a:solidFill>
              <a:latin typeface="Calibri" pitchFamily="34" charset="0"/>
              <a:cs typeface="mohammad bold art 1" pitchFamily="2" charset="-78"/>
            </a:endParaRP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225847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4462109" y="274638"/>
            <a:ext cx="3434877" cy="49527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200" b="1" dirty="0" smtClean="0">
                <a:solidFill>
                  <a:schemeClr val="tx2"/>
                </a:solidFill>
                <a:latin typeface="Sakkal Majalla" pitchFamily="2" charset="-78"/>
                <a:cs typeface="mohammad bold art 1" pitchFamily="2" charset="-78"/>
              </a:rPr>
              <a:t>محتوى أعمال الورشة</a:t>
            </a:r>
            <a:endParaRPr lang="en-US" sz="3200" dirty="0">
              <a:solidFill>
                <a:schemeClr val="tx2"/>
              </a:solidFill>
              <a:cs typeface="mohammad bold art 1" pitchFamily="2" charset="-78"/>
            </a:endParaRPr>
          </a:p>
        </p:txBody>
      </p:sp>
      <p:sp>
        <p:nvSpPr>
          <p:cNvPr id="6" name="Content Placeholder 2"/>
          <p:cNvSpPr txBox="1">
            <a:spLocks/>
          </p:cNvSpPr>
          <p:nvPr/>
        </p:nvSpPr>
        <p:spPr>
          <a:xfrm>
            <a:off x="666750" y="1142863"/>
            <a:ext cx="11004476" cy="45530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00050" lvl="1" algn="r" rtl="1" fontAlgn="base">
              <a:spcBef>
                <a:spcPct val="0"/>
              </a:spcBef>
              <a:spcAft>
                <a:spcPts val="600"/>
              </a:spcAft>
            </a:pPr>
            <a:r>
              <a:rPr lang="ar-KW" sz="2200" b="1" u="sng" dirty="0" smtClean="0">
                <a:solidFill>
                  <a:schemeClr val="tx2"/>
                </a:solidFill>
                <a:latin typeface="Calibri" pitchFamily="34" charset="0"/>
                <a:cs typeface="mohammad bold art 1" pitchFamily="2" charset="-78"/>
              </a:rPr>
              <a:t>وفيما يلي نستعرض محتوى ورشة العمل</a:t>
            </a:r>
            <a:endParaRPr lang="en-US" sz="2200" b="1" u="sng" dirty="0" smtClean="0">
              <a:solidFill>
                <a:schemeClr val="tx2"/>
              </a:solidFill>
              <a:latin typeface="Calibri" pitchFamily="34" charset="0"/>
              <a:cs typeface="mohammad bold art 1" pitchFamily="2" charset="-78"/>
            </a:endParaRPr>
          </a:p>
          <a:p>
            <a:pPr algn="r" rtl="1" fontAlgn="base">
              <a:spcBef>
                <a:spcPct val="0"/>
              </a:spcBef>
              <a:spcAft>
                <a:spcPts val="600"/>
              </a:spcAft>
            </a:pPr>
            <a:endParaRPr lang="ar-KW" sz="100"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sz="400"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sz="400"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sz="400" dirty="0" smtClean="0">
              <a:solidFill>
                <a:schemeClr val="tx2"/>
              </a:solidFill>
              <a:latin typeface="Calibri" pitchFamily="34" charset="0"/>
              <a:cs typeface="mohammad bold art 1" pitchFamily="2" charset="-78"/>
            </a:endParaRPr>
          </a:p>
          <a:p>
            <a:pPr marL="468000" lvl="2" algn="just" rtl="1" fontAlgn="base">
              <a:spcBef>
                <a:spcPct val="0"/>
              </a:spcBef>
              <a:spcAft>
                <a:spcPts val="600"/>
              </a:spcAft>
            </a:pPr>
            <a:r>
              <a:rPr lang="ar-KW" sz="2000" u="sng" dirty="0" smtClean="0">
                <a:solidFill>
                  <a:schemeClr val="tx2"/>
                </a:solidFill>
                <a:latin typeface="Calibri" pitchFamily="34" charset="0"/>
                <a:cs typeface="mohammad bold art 1" pitchFamily="2" charset="-78"/>
              </a:rPr>
              <a:t>الجزء الرابع:</a:t>
            </a:r>
          </a:p>
          <a:p>
            <a:pPr marL="925200" lvl="3" algn="just" rtl="1" fontAlgn="base">
              <a:spcBef>
                <a:spcPct val="0"/>
              </a:spcBef>
              <a:spcAft>
                <a:spcPts val="600"/>
              </a:spcAft>
            </a:pPr>
            <a:r>
              <a:rPr lang="ar-KW" sz="2000" dirty="0" smtClean="0">
                <a:solidFill>
                  <a:schemeClr val="tx2"/>
                </a:solidFill>
                <a:latin typeface="Calibri" pitchFamily="34" charset="0"/>
                <a:cs typeface="mohammad bold art 1" pitchFamily="2" charset="-78"/>
              </a:rPr>
              <a:t>تعميم الهيئة رقم (13) لسنة 2019 بشأن القرار الوزاري رقم (35) لسنة 2019 بشأن اللائحة التنفيذية للجنة الخاصة بتنفيذ قرارات مجلس الأمن الصادرة بموجب الفصل السابع من ميثاق الأمم المتحدة المتعلقة بمكافحة الإرهاب وتمويل انتشار أسلحة الدمار الشامل.</a:t>
            </a:r>
          </a:p>
          <a:p>
            <a:pPr marL="925200" lvl="3" algn="just" rtl="1" fontAlgn="base">
              <a:spcBef>
                <a:spcPct val="0"/>
              </a:spcBef>
              <a:spcAft>
                <a:spcPts val="600"/>
              </a:spcAft>
            </a:pPr>
            <a:endParaRPr lang="ar-KW" sz="2000" dirty="0" smtClean="0">
              <a:solidFill>
                <a:schemeClr val="tx2"/>
              </a:solidFill>
              <a:latin typeface="Calibri" pitchFamily="34" charset="0"/>
              <a:cs typeface="mohammad bold art 1" pitchFamily="2" charset="-78"/>
            </a:endParaRPr>
          </a:p>
          <a:p>
            <a:pPr marL="468000" lvl="2" algn="just" rtl="1" fontAlgn="base">
              <a:spcBef>
                <a:spcPct val="0"/>
              </a:spcBef>
              <a:spcAft>
                <a:spcPts val="600"/>
              </a:spcAft>
            </a:pPr>
            <a:r>
              <a:rPr lang="ar-KW" sz="2000" u="sng" dirty="0" smtClean="0">
                <a:solidFill>
                  <a:schemeClr val="tx2"/>
                </a:solidFill>
                <a:latin typeface="Calibri" pitchFamily="34" charset="0"/>
                <a:cs typeface="mohammad bold art 1" pitchFamily="2" charset="-78"/>
              </a:rPr>
              <a:t>الجزء الخامس:</a:t>
            </a:r>
          </a:p>
          <a:p>
            <a:pPr marL="925200" lvl="3" algn="just" rtl="1" fontAlgn="base">
              <a:spcBef>
                <a:spcPct val="0"/>
              </a:spcBef>
              <a:spcAft>
                <a:spcPts val="600"/>
              </a:spcAft>
            </a:pPr>
            <a:r>
              <a:rPr lang="ar-KW" sz="2000" dirty="0" smtClean="0">
                <a:solidFill>
                  <a:schemeClr val="tx2"/>
                </a:solidFill>
                <a:latin typeface="Calibri" pitchFamily="34" charset="0"/>
                <a:cs typeface="mohammad bold art 1" pitchFamily="2" charset="-78"/>
              </a:rPr>
              <a:t>تعميم الهيئة رقم (08) لسنة 2019 بشأن مؤشرات الاشتباه الخاصة بمكافحة غسل الأموال وتمويل الإرهاب.</a:t>
            </a:r>
          </a:p>
          <a:p>
            <a:pPr marL="925200" lvl="3" algn="just" rtl="1" fontAlgn="base">
              <a:spcBef>
                <a:spcPct val="0"/>
              </a:spcBef>
              <a:spcAft>
                <a:spcPts val="600"/>
              </a:spcAft>
            </a:pPr>
            <a:endParaRPr lang="ar-KW" dirty="0" smtClean="0">
              <a:solidFill>
                <a:schemeClr val="tx2"/>
              </a:solidFill>
              <a:latin typeface="Calibri" pitchFamily="34" charset="0"/>
              <a:cs typeface="mohammad bold art 1" pitchFamily="2" charset="-78"/>
            </a:endParaRPr>
          </a:p>
          <a:p>
            <a:pPr marL="925200" lvl="3" algn="just" rtl="1" fontAlgn="base">
              <a:spcBef>
                <a:spcPct val="0"/>
              </a:spcBef>
              <a:spcAft>
                <a:spcPts val="600"/>
              </a:spcAft>
            </a:pPr>
            <a:endParaRPr lang="ar-KW" sz="900" dirty="0">
              <a:solidFill>
                <a:schemeClr val="tx2"/>
              </a:solidFill>
              <a:latin typeface="Calibri" pitchFamily="34" charset="0"/>
              <a:cs typeface="mohammad bold art 1" pitchFamily="2" charset="-78"/>
            </a:endParaRP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1729246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274638"/>
            <a:ext cx="8576853" cy="495272"/>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200" b="1" dirty="0">
                <a:solidFill>
                  <a:schemeClr val="tx2"/>
                </a:solidFill>
                <a:latin typeface="Sakkal Majalla" pitchFamily="2" charset="-78"/>
                <a:cs typeface="mohammad bold art 1" pitchFamily="2" charset="-78"/>
              </a:rPr>
              <a:t>الجزء الأول/ التعامل مع </a:t>
            </a:r>
            <a:r>
              <a:rPr lang="ar-KW" sz="3200" b="1" dirty="0" smtClean="0">
                <a:solidFill>
                  <a:schemeClr val="tx2"/>
                </a:solidFill>
                <a:latin typeface="Sakkal Majalla" pitchFamily="2" charset="-78"/>
                <a:cs typeface="mohammad bold art 1" pitchFamily="2" charset="-78"/>
              </a:rPr>
              <a:t>الأشخاص السياسيين </a:t>
            </a:r>
            <a:r>
              <a:rPr lang="ar-KW" sz="3200" b="1" dirty="0">
                <a:solidFill>
                  <a:schemeClr val="tx2"/>
                </a:solidFill>
                <a:latin typeface="Sakkal Majalla" pitchFamily="2" charset="-78"/>
                <a:cs typeface="mohammad bold art 1" pitchFamily="2" charset="-78"/>
              </a:rPr>
              <a:t>ذوي المخاطر العالية</a:t>
            </a:r>
            <a:endParaRPr lang="en-US" sz="3200" dirty="0">
              <a:solidFill>
                <a:schemeClr val="tx2"/>
              </a:solidFill>
              <a:cs typeface="mohammad bold art 1" pitchFamily="2" charset="-78"/>
            </a:endParaRPr>
          </a:p>
        </p:txBody>
      </p:sp>
      <p:sp>
        <p:nvSpPr>
          <p:cNvPr id="8" name="Content Placeholder 2"/>
          <p:cNvSpPr txBox="1">
            <a:spLocks/>
          </p:cNvSpPr>
          <p:nvPr/>
        </p:nvSpPr>
        <p:spPr>
          <a:xfrm>
            <a:off x="1025760" y="769910"/>
            <a:ext cx="10130987" cy="464833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lnSpc>
                <a:spcPct val="120000"/>
              </a:lnSpc>
              <a:spcBef>
                <a:spcPts val="1200"/>
              </a:spcBef>
              <a:spcAft>
                <a:spcPts val="600"/>
              </a:spcAft>
              <a:buFont typeface="Wingdings" panose="05000000000000000000" pitchFamily="2" charset="2"/>
              <a:buChar char="ü"/>
            </a:pPr>
            <a:endParaRPr lang="ar-KW" sz="2000" dirty="0" smtClean="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التعريف المعتمد لفئة الأشخاص السياسيين ذوي المخاطر العالية.</a:t>
            </a:r>
          </a:p>
          <a:p>
            <a:pPr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المدة الزمنية الخاصة لتصنيف تلك الفئة.</a:t>
            </a:r>
          </a:p>
          <a:p>
            <a:pPr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وجوب تحديث نماذج معرفة العميل بموجب التعريف المشار إليه أعلاه.</a:t>
            </a:r>
          </a:p>
          <a:p>
            <a:pPr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الالتزام بتطبيق ما جاء في المواد من (3-20) إلى (3-22)، بالإضافة إلى المادة رقم (3-19).</a:t>
            </a:r>
          </a:p>
          <a:p>
            <a:pPr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وجوب تحديث أدلة السياسات والإجراءات الخاصة بمكافحة غسل الأموال وتمويل الإرهاب بموجب الالتزامات الواردة في المواد المذكور أعلاه.</a:t>
            </a:r>
            <a:endParaRPr lang="ar-KW" sz="2000" dirty="0">
              <a:solidFill>
                <a:schemeClr val="tx2"/>
              </a:solidFill>
              <a:latin typeface="Calibri" pitchFamily="34" charset="0"/>
              <a:cs typeface="mohammad bold art 1" pitchFamily="2" charset="-78"/>
            </a:endParaRP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30648401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428750" y="274666"/>
            <a:ext cx="7746489" cy="495272"/>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rtl="1"/>
            <a:r>
              <a:rPr lang="ar-KW" sz="3200" b="1" dirty="0">
                <a:solidFill>
                  <a:schemeClr val="tx2"/>
                </a:solidFill>
                <a:latin typeface="Sakkal Majalla" pitchFamily="2" charset="-78"/>
                <a:cs typeface="mohammad bold art 1" pitchFamily="2" charset="-78"/>
              </a:rPr>
              <a:t>الجزء الثاني/ الأشخاص </a:t>
            </a:r>
            <a:r>
              <a:rPr lang="ar-KW" sz="3200" b="1" dirty="0" smtClean="0">
                <a:solidFill>
                  <a:schemeClr val="tx2"/>
                </a:solidFill>
                <a:latin typeface="Sakkal Majalla" pitchFamily="2" charset="-78"/>
                <a:cs typeface="mohammad bold art 1" pitchFamily="2" charset="-78"/>
              </a:rPr>
              <a:t>الاعتباريون  </a:t>
            </a:r>
            <a:r>
              <a:rPr lang="ar-KW" sz="3200" b="1" dirty="0">
                <a:solidFill>
                  <a:schemeClr val="tx2"/>
                </a:solidFill>
                <a:latin typeface="Sakkal Majalla" pitchFamily="2" charset="-78"/>
                <a:cs typeface="mohammad bold art 1" pitchFamily="2" charset="-78"/>
              </a:rPr>
              <a:t>غير المقيمين</a:t>
            </a:r>
            <a:endParaRPr lang="en-US" sz="3200" dirty="0">
              <a:solidFill>
                <a:schemeClr val="tx2"/>
              </a:solidFill>
              <a:cs typeface="mohammad bold art 1" pitchFamily="2" charset="-78"/>
            </a:endParaRPr>
          </a:p>
        </p:txBody>
      </p:sp>
      <p:sp>
        <p:nvSpPr>
          <p:cNvPr id="6" name="Content Placeholder 2"/>
          <p:cNvSpPr txBox="1">
            <a:spLocks/>
          </p:cNvSpPr>
          <p:nvPr/>
        </p:nvSpPr>
        <p:spPr>
          <a:xfrm>
            <a:off x="800100" y="1142877"/>
            <a:ext cx="10744200" cy="45149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algn="just" rtl="1" fontAlgn="base">
              <a:lnSpc>
                <a:spcPct val="120000"/>
              </a:lnSpc>
              <a:spcBef>
                <a:spcPts val="1200"/>
              </a:spcBef>
              <a:spcAft>
                <a:spcPts val="600"/>
              </a:spcAft>
              <a:buFont typeface="Wingdings" panose="05000000000000000000" pitchFamily="2" charset="2"/>
              <a:buChar char="ü"/>
            </a:pPr>
            <a:endParaRPr lang="ar-KW" sz="2000" dirty="0" smtClean="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البند (3) من المادة (3-8) من الكتاب السادس عشر من اللائحة التنفيذية لقانون الهيئة.</a:t>
            </a: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المستندات المعتمدة لهذه الفئة.</a:t>
            </a: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وجوب تحديث نماذج "معرفة العميل" بموجب المتطلب المذكور في المادة المشار إليها أعلاه.</a:t>
            </a: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742950" indent="-457200" algn="just" rtl="1" fontAlgn="base">
              <a:spcBef>
                <a:spcPct val="0"/>
              </a:spcBef>
              <a:spcAft>
                <a:spcPts val="600"/>
              </a:spcAft>
              <a:buFont typeface="+mj-lt"/>
              <a:buAutoNum type="arabicParenR"/>
            </a:pPr>
            <a:endParaRPr lang="ar-KW" sz="2000" dirty="0" smtClean="0">
              <a:solidFill>
                <a:schemeClr val="tx2"/>
              </a:solidFill>
              <a:latin typeface="Calibri" pitchFamily="34" charset="0"/>
              <a:cs typeface="mohammad bold art 1" pitchFamily="2" charset="-78"/>
            </a:endParaRPr>
          </a:p>
          <a:p>
            <a:pPr marL="628650" algn="just" rtl="1" fontAlgn="base">
              <a:spcBef>
                <a:spcPct val="0"/>
              </a:spcBef>
              <a:spcAft>
                <a:spcPts val="600"/>
              </a:spcAft>
            </a:pPr>
            <a:endParaRPr lang="en-US" sz="2000" b="1" dirty="0" smtClean="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buFont typeface="Wingdings" panose="05000000000000000000" pitchFamily="2" charset="2"/>
              <a:buChar char="§"/>
            </a:pPr>
            <a:endParaRPr lang="ar-KW" sz="2000" dirty="0" smtClean="0">
              <a:solidFill>
                <a:schemeClr val="tx2"/>
              </a:solidFill>
              <a:latin typeface="Calibri" pitchFamily="34" charset="0"/>
              <a:cs typeface="mohammad bold art 1" pitchFamily="2" charset="-78"/>
            </a:endParaRPr>
          </a:p>
          <a:p>
            <a:pPr algn="just" rtl="1" fontAlgn="base">
              <a:lnSpc>
                <a:spcPct val="120000"/>
              </a:lnSpc>
              <a:spcBef>
                <a:spcPts val="1200"/>
              </a:spcBef>
              <a:spcAft>
                <a:spcPts val="600"/>
              </a:spcAft>
            </a:pPr>
            <a:r>
              <a:rPr lang="ar-KW" sz="2000" dirty="0" smtClean="0">
                <a:solidFill>
                  <a:schemeClr val="tx2"/>
                </a:solidFill>
                <a:latin typeface="Calibri" pitchFamily="34" charset="0"/>
                <a:cs typeface="mohammad bold art 1" pitchFamily="2" charset="-78"/>
              </a:rPr>
              <a:t>     </a:t>
            </a:r>
          </a:p>
          <a:p>
            <a:pPr algn="just" rtl="1" fontAlgn="base">
              <a:lnSpc>
                <a:spcPct val="120000"/>
              </a:lnSpc>
              <a:spcBef>
                <a:spcPct val="0"/>
              </a:spcBef>
              <a:spcAft>
                <a:spcPts val="600"/>
              </a:spcAft>
            </a:pPr>
            <a:endParaRPr lang="ar-KW" sz="2000" b="1" dirty="0" smtClean="0">
              <a:solidFill>
                <a:schemeClr val="tx2"/>
              </a:solidFill>
              <a:latin typeface="Calibri" pitchFamily="34" charset="0"/>
              <a:cs typeface="mohammad bold art 1" pitchFamily="2" charset="-78"/>
            </a:endParaRP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35753839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274666"/>
            <a:ext cx="8826776"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800" b="1" dirty="0">
                <a:solidFill>
                  <a:schemeClr val="tx2"/>
                </a:solidFill>
                <a:latin typeface="Sakkal Majalla" pitchFamily="2" charset="-78"/>
                <a:cs typeface="mohammad bold art 1" pitchFamily="2" charset="-78"/>
              </a:rPr>
              <a:t>الجزء الثالث/ التعديلات التي تمت مؤخراً على </a:t>
            </a:r>
            <a:r>
              <a:rPr lang="ar-KW" sz="2800" b="1" dirty="0" smtClean="0">
                <a:solidFill>
                  <a:schemeClr val="tx2"/>
                </a:solidFill>
                <a:latin typeface="Sakkal Majalla" pitchFamily="2" charset="-78"/>
                <a:cs typeface="mohammad bold art 1" pitchFamily="2" charset="-78"/>
              </a:rPr>
              <a:t>مواد الكتاب </a:t>
            </a:r>
            <a:r>
              <a:rPr lang="ar-KW" sz="2800" b="1" dirty="0">
                <a:solidFill>
                  <a:schemeClr val="tx2"/>
                </a:solidFill>
                <a:latin typeface="Sakkal Majalla" pitchFamily="2" charset="-78"/>
                <a:cs typeface="mohammad bold art 1" pitchFamily="2" charset="-78"/>
              </a:rPr>
              <a:t>السادس عشر من اللائحة </a:t>
            </a:r>
            <a:r>
              <a:rPr lang="ar-KW" sz="2800" b="1" dirty="0" smtClean="0">
                <a:solidFill>
                  <a:schemeClr val="tx2"/>
                </a:solidFill>
                <a:latin typeface="Sakkal Majalla" pitchFamily="2" charset="-78"/>
                <a:cs typeface="mohammad bold art 1" pitchFamily="2" charset="-78"/>
              </a:rPr>
              <a:t>التنفيذية لقانون </a:t>
            </a:r>
            <a:r>
              <a:rPr lang="ar-KW" sz="2800" b="1" dirty="0">
                <a:solidFill>
                  <a:schemeClr val="tx2"/>
                </a:solidFill>
                <a:latin typeface="Sakkal Majalla" pitchFamily="2" charset="-78"/>
                <a:cs typeface="mohammad bold art 1" pitchFamily="2" charset="-78"/>
              </a:rPr>
              <a:t>الهيئة</a:t>
            </a:r>
            <a:endParaRPr lang="en-US" sz="2800" dirty="0">
              <a:solidFill>
                <a:schemeClr val="tx2"/>
              </a:solidFill>
              <a:cs typeface="mohammad bold art 1" pitchFamily="2" charset="-78"/>
            </a:endParaRPr>
          </a:p>
        </p:txBody>
      </p:sp>
      <p:sp>
        <p:nvSpPr>
          <p:cNvPr id="8" name="Content Placeholder 2"/>
          <p:cNvSpPr txBox="1">
            <a:spLocks/>
          </p:cNvSpPr>
          <p:nvPr/>
        </p:nvSpPr>
        <p:spPr>
          <a:xfrm>
            <a:off x="850232" y="981631"/>
            <a:ext cx="10868526" cy="30650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algn="just" rtl="1" fontAlgn="base">
              <a:lnSpc>
                <a:spcPct val="120000"/>
              </a:lnSpc>
              <a:spcBef>
                <a:spcPct val="0"/>
              </a:spcBef>
              <a:spcAft>
                <a:spcPts val="600"/>
              </a:spcAft>
            </a:pPr>
            <a:endParaRPr lang="ar-KW" sz="1000" dirty="0" smtClean="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قرار رقم (74) لسنة 2018 بشأن تعديلات على الكتاب السابع (أموال العملاء وأصولهم) والكتاب الحادي عشر (التعامل في الأوراق المالية) والكتاب السادس عشر (مكافحة غسل الأموال وتمويل الإرهاب) من اللائحة التنفيذية للقانون رقم (7) لسنة 2010.</a:t>
            </a:r>
          </a:p>
          <a:p>
            <a:pPr marL="1188720" indent="-457200" algn="just" rtl="1" fontAlgn="base">
              <a:lnSpc>
                <a:spcPct val="120000"/>
              </a:lnSpc>
              <a:spcBef>
                <a:spcPts val="120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المادة (4-1) من الكتاب السادس عشر من اللائحة التنفيذية من لقانون الهيئة.</a:t>
            </a:r>
          </a:p>
          <a:p>
            <a:pPr marL="1188720" indent="-457200" algn="just" rtl="1" fontAlgn="base">
              <a:lnSpc>
                <a:spcPct val="120000"/>
              </a:lnSpc>
              <a:spcBef>
                <a:spcPts val="120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المادة (7-7) من الكتاب السادس عشر من اللائحة التنفيذية من لقانون الهيئة.</a:t>
            </a: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12113289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274666"/>
            <a:ext cx="8826776"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800" b="1" dirty="0">
                <a:solidFill>
                  <a:schemeClr val="tx2"/>
                </a:solidFill>
                <a:latin typeface="Sakkal Majalla" pitchFamily="2" charset="-78"/>
                <a:cs typeface="mohammad bold art 1" pitchFamily="2" charset="-78"/>
              </a:rPr>
              <a:t>الجزء الثالث/ التعديلات التي تمت مؤخراً على </a:t>
            </a:r>
            <a:r>
              <a:rPr lang="ar-KW" sz="2800" b="1" dirty="0" smtClean="0">
                <a:solidFill>
                  <a:schemeClr val="tx2"/>
                </a:solidFill>
                <a:latin typeface="Sakkal Majalla" pitchFamily="2" charset="-78"/>
                <a:cs typeface="mohammad bold art 1" pitchFamily="2" charset="-78"/>
              </a:rPr>
              <a:t>مواد الكتاب </a:t>
            </a:r>
            <a:r>
              <a:rPr lang="ar-KW" sz="2800" b="1" dirty="0">
                <a:solidFill>
                  <a:schemeClr val="tx2"/>
                </a:solidFill>
                <a:latin typeface="Sakkal Majalla" pitchFamily="2" charset="-78"/>
                <a:cs typeface="mohammad bold art 1" pitchFamily="2" charset="-78"/>
              </a:rPr>
              <a:t>السادس عشر من اللائحة </a:t>
            </a:r>
            <a:r>
              <a:rPr lang="ar-KW" sz="2800" b="1" dirty="0" smtClean="0">
                <a:solidFill>
                  <a:schemeClr val="tx2"/>
                </a:solidFill>
                <a:latin typeface="Sakkal Majalla" pitchFamily="2" charset="-78"/>
                <a:cs typeface="mohammad bold art 1" pitchFamily="2" charset="-78"/>
              </a:rPr>
              <a:t>التنفيذية لقانون </a:t>
            </a:r>
            <a:r>
              <a:rPr lang="ar-KW" sz="2800" b="1" dirty="0">
                <a:solidFill>
                  <a:schemeClr val="tx2"/>
                </a:solidFill>
                <a:latin typeface="Sakkal Majalla" pitchFamily="2" charset="-78"/>
                <a:cs typeface="mohammad bold art 1" pitchFamily="2" charset="-78"/>
              </a:rPr>
              <a:t>الهيئة</a:t>
            </a:r>
            <a:endParaRPr lang="en-US" sz="2800" dirty="0">
              <a:solidFill>
                <a:schemeClr val="tx2"/>
              </a:solidFill>
              <a:cs typeface="mohammad bold art 1" pitchFamily="2" charset="-78"/>
            </a:endParaRPr>
          </a:p>
        </p:txBody>
      </p:sp>
      <p:sp>
        <p:nvSpPr>
          <p:cNvPr id="6" name="Content Placeholder 2"/>
          <p:cNvSpPr txBox="1">
            <a:spLocks/>
          </p:cNvSpPr>
          <p:nvPr/>
        </p:nvSpPr>
        <p:spPr>
          <a:xfrm>
            <a:off x="818147" y="981630"/>
            <a:ext cx="11028947" cy="35611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algn="just" rtl="1" fontAlgn="base">
              <a:lnSpc>
                <a:spcPct val="120000"/>
              </a:lnSpc>
              <a:spcBef>
                <a:spcPct val="0"/>
              </a:spcBef>
              <a:spcAft>
                <a:spcPts val="600"/>
              </a:spcAft>
            </a:pPr>
            <a:endParaRPr lang="ar-KW" sz="1000" dirty="0" smtClean="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قرار رقم (135) لسنة 2018 بشأن تعديل بعض أحكام الكتاب الأول (التعريفات) و الكتاب السادس عشر (مكافحة غسل الأموال وتمويل الإرهاب) من اللائحة التنفيذية للقانون رقم 7 لسنة 2010 بشأن إنشاء هيئة أسواق المال وتنظيم نشاط الأوراق المالية وتعديلاتهم.</a:t>
            </a:r>
          </a:p>
          <a:p>
            <a:pPr marL="1188720" indent="-457200" algn="just" rtl="1" fontAlgn="base">
              <a:lnSpc>
                <a:spcPct val="120000"/>
              </a:lnSpc>
              <a:spcBef>
                <a:spcPts val="120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إضافة تعريف (الأمين الدولي) في الكتاب الأول (التعريفات) من اللائحة التنفيذية من لقانون الهيئة.</a:t>
            </a:r>
          </a:p>
          <a:p>
            <a:pPr marL="1188720" indent="-457200" algn="just" rtl="1" fontAlgn="base">
              <a:lnSpc>
                <a:spcPct val="120000"/>
              </a:lnSpc>
              <a:spcBef>
                <a:spcPts val="120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تعديل بعض مواد الفصل الثالث من الكتاب السادس عشر (مكافحة غسل الأموال وتمويل الإرهاب) من اللائحة التنفيذية من لقانون الهيئة.</a:t>
            </a:r>
          </a:p>
          <a:p>
            <a:pPr algn="just" rtl="1" fontAlgn="base">
              <a:lnSpc>
                <a:spcPct val="120000"/>
              </a:lnSpc>
              <a:spcBef>
                <a:spcPct val="0"/>
              </a:spcBef>
              <a:spcAft>
                <a:spcPts val="600"/>
              </a:spcAft>
            </a:pPr>
            <a:endParaRPr lang="ar-KW" sz="2000" b="1" dirty="0" smtClean="0">
              <a:solidFill>
                <a:schemeClr val="tx2"/>
              </a:solidFill>
              <a:latin typeface="Calibri" pitchFamily="34" charset="0"/>
              <a:cs typeface="mohammad bold art 1" pitchFamily="2" charset="-78"/>
            </a:endParaRP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19116777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2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326" y="30480"/>
            <a:ext cx="928120" cy="951150"/>
          </a:xfrm>
          <a:prstGeom prst="rect">
            <a:avLst/>
          </a:prstGeom>
        </p:spPr>
      </p:pic>
      <p:sp>
        <p:nvSpPr>
          <p:cNvPr id="7" name="Title 1"/>
          <p:cNvSpPr txBox="1">
            <a:spLocks/>
          </p:cNvSpPr>
          <p:nvPr/>
        </p:nvSpPr>
        <p:spPr>
          <a:xfrm>
            <a:off x="1062446" y="274666"/>
            <a:ext cx="8826776" cy="7069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KW" sz="2800" b="1" dirty="0">
                <a:solidFill>
                  <a:schemeClr val="tx2"/>
                </a:solidFill>
                <a:latin typeface="Sakkal Majalla" pitchFamily="2" charset="-78"/>
                <a:cs typeface="mohammad bold art 1" pitchFamily="2" charset="-78"/>
              </a:rPr>
              <a:t>الجزء الثالث/ التعديلات التي تمت مؤخراً على </a:t>
            </a:r>
            <a:r>
              <a:rPr lang="ar-KW" sz="2800" b="1" dirty="0" smtClean="0">
                <a:solidFill>
                  <a:schemeClr val="tx2"/>
                </a:solidFill>
                <a:latin typeface="Sakkal Majalla" pitchFamily="2" charset="-78"/>
                <a:cs typeface="mohammad bold art 1" pitchFamily="2" charset="-78"/>
              </a:rPr>
              <a:t>مواد الكتاب </a:t>
            </a:r>
            <a:r>
              <a:rPr lang="ar-KW" sz="2800" b="1" dirty="0">
                <a:solidFill>
                  <a:schemeClr val="tx2"/>
                </a:solidFill>
                <a:latin typeface="Sakkal Majalla" pitchFamily="2" charset="-78"/>
                <a:cs typeface="mohammad bold art 1" pitchFamily="2" charset="-78"/>
              </a:rPr>
              <a:t>السادس عشر من اللائحة </a:t>
            </a:r>
            <a:r>
              <a:rPr lang="ar-KW" sz="2800" b="1" dirty="0" smtClean="0">
                <a:solidFill>
                  <a:schemeClr val="tx2"/>
                </a:solidFill>
                <a:latin typeface="Sakkal Majalla" pitchFamily="2" charset="-78"/>
                <a:cs typeface="mohammad bold art 1" pitchFamily="2" charset="-78"/>
              </a:rPr>
              <a:t>التنفيذية لقانون </a:t>
            </a:r>
            <a:r>
              <a:rPr lang="ar-KW" sz="2800" b="1" dirty="0">
                <a:solidFill>
                  <a:schemeClr val="tx2"/>
                </a:solidFill>
                <a:latin typeface="Sakkal Majalla" pitchFamily="2" charset="-78"/>
                <a:cs typeface="mohammad bold art 1" pitchFamily="2" charset="-78"/>
              </a:rPr>
              <a:t>الهيئة</a:t>
            </a:r>
            <a:endParaRPr lang="en-US" sz="2800" dirty="0">
              <a:solidFill>
                <a:schemeClr val="tx2"/>
              </a:solidFill>
              <a:cs typeface="mohammad bold art 1" pitchFamily="2" charset="-78"/>
            </a:endParaRPr>
          </a:p>
        </p:txBody>
      </p:sp>
      <p:sp>
        <p:nvSpPr>
          <p:cNvPr id="8" name="Content Placeholder 2"/>
          <p:cNvSpPr txBox="1">
            <a:spLocks/>
          </p:cNvSpPr>
          <p:nvPr/>
        </p:nvSpPr>
        <p:spPr>
          <a:xfrm>
            <a:off x="866274" y="1248723"/>
            <a:ext cx="10724147" cy="30411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algn="just" rtl="1" fontAlgn="base">
              <a:lnSpc>
                <a:spcPct val="120000"/>
              </a:lnSpc>
              <a:spcBef>
                <a:spcPct val="0"/>
              </a:spcBef>
              <a:spcAft>
                <a:spcPts val="600"/>
              </a:spcAft>
            </a:pPr>
            <a:endParaRPr lang="ar-KW" sz="1000" dirty="0" smtClean="0">
              <a:solidFill>
                <a:schemeClr val="tx2"/>
              </a:solidFill>
              <a:latin typeface="Calibri" pitchFamily="34" charset="0"/>
              <a:cs typeface="mohammad bold art 1" pitchFamily="2" charset="-78"/>
            </a:endParaRPr>
          </a:p>
          <a:p>
            <a:pPr marL="347472" algn="just" rtl="1" fontAlgn="base">
              <a:lnSpc>
                <a:spcPct val="120000"/>
              </a:lnSpc>
              <a:spcBef>
                <a:spcPts val="120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قرار رقم (43) لسنة 2019 بشأن تعديل بعض أحكام الكتاب السادس عشر (مكافحة غسل الأموال وتمويل الإرهاب) من اللائحة التنفيذية للقانون رقم 7 لسنة 2010 بشأن إنشاء هيئة أسواق المال وتنظيم نشاط الأوراق المالية وتعديلاتهما.</a:t>
            </a:r>
          </a:p>
          <a:p>
            <a:pPr marL="1188720" indent="-457200" algn="just" rtl="1" fontAlgn="base">
              <a:lnSpc>
                <a:spcPct val="120000"/>
              </a:lnSpc>
              <a:spcBef>
                <a:spcPts val="120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المادة (1-2) من الكتاب السادس عشر (مكافحة غسل الأموال وتمويل الإرهاب) من اللائحة التنفيذية من لقانون الهيئة.</a:t>
            </a:r>
          </a:p>
        </p:txBody>
      </p:sp>
      <p:sp>
        <p:nvSpPr>
          <p:cNvPr id="9" name="Rectangle 8"/>
          <p:cNvSpPr/>
          <p:nvPr/>
        </p:nvSpPr>
        <p:spPr>
          <a:xfrm>
            <a:off x="4787852" y="6025737"/>
            <a:ext cx="2606804" cy="276999"/>
          </a:xfrm>
          <a:prstGeom prst="rect">
            <a:avLst/>
          </a:prstGeom>
        </p:spPr>
        <p:txBody>
          <a:bodyPr wrap="none">
            <a:spAutoFit/>
          </a:bodyPr>
          <a:lstStyle/>
          <a:p>
            <a:r>
              <a:rPr lang="ar-KW" sz="1200" dirty="0" smtClean="0">
                <a:solidFill>
                  <a:srgbClr val="044A78"/>
                </a:solidFill>
                <a:cs typeface="mohammad bold art 1" pitchFamily="2" charset="-78"/>
              </a:rPr>
              <a:t>إدارة الرقابة الميدانية – 26 نوفمبر 2019</a:t>
            </a:r>
          </a:p>
        </p:txBody>
      </p:sp>
    </p:spTree>
    <p:extLst>
      <p:ext uri="{BB962C8B-B14F-4D97-AF65-F5344CB8AC3E}">
        <p14:creationId xmlns:p14="http://schemas.microsoft.com/office/powerpoint/2010/main" val="15524068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1333</TotalTime>
  <Words>803</Words>
  <Application>Microsoft Office PowerPoint</Application>
  <PresentationFormat>Widescreen</PresentationFormat>
  <Paragraphs>92</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mohammad bold art 1</vt:lpstr>
      <vt:lpstr>Sakkal Majalla</vt:lpstr>
      <vt:lpstr>Times New Roman</vt:lpstr>
      <vt:lpstr>Wingdings</vt:lpstr>
      <vt:lpstr>Office Theme</vt:lpstr>
      <vt:lpstr>ورشة عمل  مكافحة غسل الأموال وتمويل الإرهاب</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الأسئلة</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Fuad W. Al-Ateeqi</cp:lastModifiedBy>
  <cp:revision>61</cp:revision>
  <dcterms:created xsi:type="dcterms:W3CDTF">2019-01-07T08:24:41Z</dcterms:created>
  <dcterms:modified xsi:type="dcterms:W3CDTF">2019-11-17T06:34:35Z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27ed25f6-1ecb-41a1-855f-837d166c808b</vt:lpwstr>
  </property>
</Properties>
</file>